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19" r:id="rId2"/>
    <p:sldId id="307" r:id="rId3"/>
    <p:sldId id="308" r:id="rId4"/>
    <p:sldId id="309" r:id="rId5"/>
    <p:sldId id="261" r:id="rId6"/>
    <p:sldId id="311" r:id="rId7"/>
    <p:sldId id="262" r:id="rId8"/>
    <p:sldId id="293" r:id="rId9"/>
    <p:sldId id="310" r:id="rId10"/>
    <p:sldId id="286" r:id="rId11"/>
    <p:sldId id="288" r:id="rId12"/>
    <p:sldId id="289" r:id="rId13"/>
    <p:sldId id="264" r:id="rId14"/>
    <p:sldId id="305" r:id="rId15"/>
    <p:sldId id="316" r:id="rId16"/>
    <p:sldId id="341" r:id="rId17"/>
    <p:sldId id="340" r:id="rId18"/>
    <p:sldId id="321" r:id="rId19"/>
    <p:sldId id="315" r:id="rId20"/>
    <p:sldId id="313" r:id="rId21"/>
    <p:sldId id="317" r:id="rId22"/>
    <p:sldId id="294" r:id="rId23"/>
    <p:sldId id="295" r:id="rId24"/>
    <p:sldId id="296" r:id="rId25"/>
    <p:sldId id="298" r:id="rId26"/>
    <p:sldId id="297" r:id="rId27"/>
    <p:sldId id="301" r:id="rId28"/>
    <p:sldId id="300" r:id="rId29"/>
    <p:sldId id="302" r:id="rId30"/>
    <p:sldId id="323" r:id="rId31"/>
    <p:sldId id="325" r:id="rId32"/>
    <p:sldId id="339" r:id="rId33"/>
    <p:sldId id="329" r:id="rId34"/>
    <p:sldId id="331" r:id="rId35"/>
    <p:sldId id="334" r:id="rId36"/>
    <p:sldId id="338" r:id="rId37"/>
    <p:sldId id="337" r:id="rId38"/>
    <p:sldId id="336" r:id="rId39"/>
    <p:sldId id="304" r:id="rId40"/>
    <p:sldId id="335" r:id="rId41"/>
    <p:sldId id="333" r:id="rId42"/>
    <p:sldId id="283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05688-035F-4C7C-8037-59251EB2492D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DFA9D4-9FE1-49FE-A7E2-3A8BA96ABFA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Note proximity</a:t>
            </a:r>
            <a:r>
              <a:rPr lang="en-IE" baseline="0" dirty="0" smtClean="0"/>
              <a:t> to River </a:t>
            </a:r>
            <a:r>
              <a:rPr lang="en-IE" baseline="0" dirty="0" err="1" smtClean="0"/>
              <a:t>Liffey</a:t>
            </a:r>
            <a:r>
              <a:rPr lang="en-IE" baseline="0" dirty="0" smtClean="0"/>
              <a:t> and trees but very disconnected from such habitats. Now surrounded by housing estates. Wildlife have very little around the school to use as habitats.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FA9D4-9FE1-49FE-A7E2-3A8BA96ABFA9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Pesticides kill bees.</a:t>
            </a:r>
          </a:p>
          <a:p>
            <a:r>
              <a:rPr lang="en-IE" dirty="0" err="1" smtClean="0"/>
              <a:t>Weedkillers</a:t>
            </a:r>
            <a:r>
              <a:rPr lang="en-IE" dirty="0" smtClean="0"/>
              <a:t> kill their food plants </a:t>
            </a:r>
            <a:r>
              <a:rPr lang="en-IE" dirty="0" err="1" smtClean="0"/>
              <a:t>e.g</a:t>
            </a:r>
            <a:r>
              <a:rPr lang="en-IE" baseline="0" dirty="0" smtClean="0"/>
              <a:t> dandelions, clover</a:t>
            </a:r>
            <a:endParaRPr lang="en-IE" dirty="0" smtClean="0"/>
          </a:p>
          <a:p>
            <a:endParaRPr lang="en-IE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FA9D4-9FE1-49FE-A7E2-3A8BA96ABFA9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What</a:t>
            </a:r>
            <a:r>
              <a:rPr lang="en-GB" baseline="0" dirty="0" smtClean="0"/>
              <a:t> can we do to conserve our pollinators?</a:t>
            </a:r>
          </a:p>
          <a:p>
            <a:r>
              <a:rPr lang="en-GB" baseline="0" dirty="0" smtClean="0"/>
              <a:t>Grow pollinator friendly flowers throughout months of February-October</a:t>
            </a:r>
          </a:p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FA9D4-9FE1-49FE-A7E2-3A8BA96ABFA9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E" dirty="0" err="1" smtClean="0"/>
              <a:t>Fingal</a:t>
            </a:r>
            <a:r>
              <a:rPr lang="en-IE" baseline="0" dirty="0" smtClean="0"/>
              <a:t> County Council leaves areas of grass to grow and lets </a:t>
            </a:r>
            <a:r>
              <a:rPr lang="en-IE" baseline="0" smtClean="0"/>
              <a:t>dandelions grow too.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FA9D4-9FE1-49FE-A7E2-3A8BA96ABFA9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Hollow spaces for insects like bees and butterflies to hibernate</a:t>
            </a:r>
            <a:r>
              <a:rPr lang="en-IE" baseline="0" dirty="0" smtClean="0"/>
              <a:t> in winter.</a:t>
            </a:r>
          </a:p>
          <a:p>
            <a:r>
              <a:rPr lang="en-IE" baseline="0" dirty="0" smtClean="0"/>
              <a:t>Insect hotels are filled with straw, hollow bricks, hollow bamboo etc. In which insects can hibernate and take shelter.</a:t>
            </a:r>
          </a:p>
          <a:p>
            <a:r>
              <a:rPr lang="en-IE" baseline="0" dirty="0" smtClean="0"/>
              <a:t>Bricks with holes are good hibernation shelters as are hollow bamboo stems.</a:t>
            </a:r>
          </a:p>
          <a:p>
            <a:endParaRPr lang="en-IE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FA9D4-9FE1-49FE-A7E2-3A8BA96ABFA9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Provide bare soil slopes for solitary bee burrows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FA9D4-9FE1-49FE-A7E2-3A8BA96ABFA9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Bare soil outside</a:t>
            </a:r>
            <a:r>
              <a:rPr lang="en-IE" baseline="0" dirty="0" smtClean="0"/>
              <a:t> </a:t>
            </a:r>
            <a:r>
              <a:rPr lang="en-IE" baseline="0" dirty="0" err="1" smtClean="0"/>
              <a:t>carpark</a:t>
            </a:r>
            <a:r>
              <a:rPr lang="en-IE" baseline="0" dirty="0" smtClean="0"/>
              <a:t> gates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FA9D4-9FE1-49FE-A7E2-3A8BA96ABFA9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Weeding!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FA9D4-9FE1-49FE-A7E2-3A8BA96ABFA9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FA9D4-9FE1-49FE-A7E2-3A8BA96ABFA9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Getting supplies!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FA9D4-9FE1-49FE-A7E2-3A8BA96ABFA9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Mr.</a:t>
            </a:r>
            <a:r>
              <a:rPr lang="en-IE" baseline="0" dirty="0" smtClean="0"/>
              <a:t> </a:t>
            </a:r>
            <a:r>
              <a:rPr lang="en-IE" baseline="0" dirty="0" err="1" smtClean="0"/>
              <a:t>Thynne’s</a:t>
            </a:r>
            <a:r>
              <a:rPr lang="en-IE" baseline="0" dirty="0" smtClean="0"/>
              <a:t> Class built the </a:t>
            </a:r>
            <a:r>
              <a:rPr lang="en-IE" baseline="0" dirty="0" err="1" smtClean="0"/>
              <a:t>logpile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FA9D4-9FE1-49FE-A7E2-3A8BA96ABFA9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Note field boundaries.</a:t>
            </a:r>
            <a:r>
              <a:rPr lang="en-IE" baseline="0" dirty="0" smtClean="0"/>
              <a:t> Locality was pastureland and agricultural with areas of trees around </a:t>
            </a:r>
            <a:r>
              <a:rPr lang="en-IE" baseline="0" dirty="0" err="1" smtClean="0"/>
              <a:t>Diswellstown</a:t>
            </a:r>
            <a:r>
              <a:rPr lang="en-IE" baseline="0" dirty="0" smtClean="0"/>
              <a:t> House.  Space for wildlife.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FA9D4-9FE1-49FE-A7E2-3A8BA96ABFA9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We got the Men’s Shed in </a:t>
            </a:r>
            <a:r>
              <a:rPr lang="en-IE" dirty="0" err="1" smtClean="0"/>
              <a:t>Mulhuddhart</a:t>
            </a:r>
            <a:r>
              <a:rPr lang="en-IE" dirty="0" smtClean="0"/>
              <a:t> to make our insect hotel.  Children</a:t>
            </a:r>
            <a:r>
              <a:rPr lang="en-IE" baseline="0" dirty="0" smtClean="0"/>
              <a:t> brought </a:t>
            </a:r>
            <a:r>
              <a:rPr lang="en-IE" dirty="0" smtClean="0"/>
              <a:t>in things to fill it like bamboo stems, pine cones, straw, tubes,</a:t>
            </a:r>
            <a:r>
              <a:rPr lang="en-IE" baseline="0" dirty="0" smtClean="0"/>
              <a:t> blocks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FA9D4-9FE1-49FE-A7E2-3A8BA96ABFA9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baseline="0" dirty="0" smtClean="0"/>
              <a:t>Put up signs so parents and neighbours understand what </a:t>
            </a:r>
            <a:r>
              <a:rPr lang="en-GB" baseline="0" smtClean="0"/>
              <a:t>we’re doing.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FA9D4-9FE1-49FE-A7E2-3A8BA96ABFA9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Have fun!!</a:t>
            </a:r>
          </a:p>
          <a:p>
            <a:r>
              <a:rPr lang="en-GB" dirty="0" smtClean="0"/>
              <a:t>Pollinator video.</a:t>
            </a:r>
          </a:p>
          <a:p>
            <a:r>
              <a:rPr lang="en-GB" dirty="0" smtClean="0"/>
              <a:t>https://youtu.be/OJKGw6v8UZ8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baseline="0" dirty="0" smtClean="0"/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FA9D4-9FE1-49FE-A7E2-3A8BA96ABFA9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Less habitats now in 2019 for wildlife so St. Patrick’s N.S. is</a:t>
            </a:r>
            <a:r>
              <a:rPr lang="en-IE" baseline="0" dirty="0" smtClean="0"/>
              <a:t> trying to do its bit to conserve biodiversity. </a:t>
            </a:r>
          </a:p>
          <a:p>
            <a:r>
              <a:rPr lang="en-IE" baseline="0" dirty="0" smtClean="0"/>
              <a:t>How? Provide wildlife garden with pollinator friendly plants, </a:t>
            </a:r>
            <a:r>
              <a:rPr lang="en-IE" baseline="0" dirty="0" err="1" smtClean="0"/>
              <a:t>logpiles</a:t>
            </a:r>
            <a:r>
              <a:rPr lang="en-IE" baseline="0" dirty="0" smtClean="0"/>
              <a:t>, trees, rocks all for insects, frogs, birds, lizards and the greater food chain.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FA9D4-9FE1-49FE-A7E2-3A8BA96ABFA9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By protecting pollinators, we’re protecting a vital part to</a:t>
            </a:r>
            <a:r>
              <a:rPr lang="en-GB" baseline="0" dirty="0" smtClean="0"/>
              <a:t> the web of life.</a:t>
            </a:r>
            <a:endParaRPr lang="en-GB" dirty="0" smtClean="0"/>
          </a:p>
          <a:p>
            <a:r>
              <a:rPr lang="en-GB" dirty="0" smtClean="0"/>
              <a:t>Many kinds of animal pollinators: butterflies, bees, hoverflies,</a:t>
            </a:r>
            <a:r>
              <a:rPr lang="en-GB" baseline="0" dirty="0" smtClean="0"/>
              <a:t> small mammals like mice, ladybirds.....</a:t>
            </a:r>
            <a:endParaRPr lang="en-GB" dirty="0" smtClean="0"/>
          </a:p>
          <a:p>
            <a:endParaRPr lang="en-GB" baseline="0" dirty="0" smtClean="0"/>
          </a:p>
          <a:p>
            <a:r>
              <a:rPr lang="en-GB" baseline="0" dirty="0" smtClean="0"/>
              <a:t>Middle bottom is bat pollinator in south </a:t>
            </a:r>
            <a:r>
              <a:rPr lang="en-GB" baseline="0" dirty="0" err="1" smtClean="0"/>
              <a:t>america</a:t>
            </a:r>
            <a:r>
              <a:rPr lang="en-GB" baseline="0" dirty="0" smtClean="0"/>
              <a:t>.  Bats in Ireland catch insects in flight so don’t pollinate flowers.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FA9D4-9FE1-49FE-A7E2-3A8BA96ABFA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Most pollinators in Ireland are bees</a:t>
            </a:r>
          </a:p>
          <a:p>
            <a:r>
              <a:rPr lang="en-GB" dirty="0" smtClean="0"/>
              <a:t>Also hoverflies, wasps, butterflies</a:t>
            </a:r>
            <a:r>
              <a:rPr lang="en-GB" baseline="0" dirty="0" smtClean="0"/>
              <a:t> and birds.</a:t>
            </a:r>
            <a:endParaRPr lang="en-GB" dirty="0" smtClean="0"/>
          </a:p>
          <a:p>
            <a:r>
              <a:rPr lang="en-GB" dirty="0" smtClean="0"/>
              <a:t>98 bee species in Ireland: 1 honeybee in domesticated hives, 20 bumblebee species and 77 solitary</a:t>
            </a:r>
            <a:r>
              <a:rPr lang="en-GB" baseline="0" dirty="0" smtClean="0"/>
              <a:t> bees that live on their own in burrows in slopes of soil.</a:t>
            </a:r>
            <a:endParaRPr lang="en-GB" dirty="0" smtClean="0"/>
          </a:p>
          <a:p>
            <a:r>
              <a:rPr lang="en-GB" dirty="0" smtClean="0"/>
              <a:t>Bumblebees and solitary bees are wild pollinators.</a:t>
            </a:r>
            <a:r>
              <a:rPr lang="en-GB" baseline="0" dirty="0" smtClean="0"/>
              <a:t> Honey bees are mostly in hives in Ireland so are not wild.</a:t>
            </a:r>
          </a:p>
          <a:p>
            <a:endParaRPr lang="en-GB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FA9D4-9FE1-49FE-A7E2-3A8BA96ABFA9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Pollinators are necessary for lots of food we like to eat, pumpkins</a:t>
            </a:r>
            <a:r>
              <a:rPr lang="en-IE" baseline="0" dirty="0" smtClean="0"/>
              <a:t> to eat and carve</a:t>
            </a:r>
            <a:r>
              <a:rPr lang="en-IE" dirty="0" smtClean="0"/>
              <a:t> and natural</a:t>
            </a:r>
            <a:r>
              <a:rPr lang="en-IE" baseline="0" dirty="0" smtClean="0"/>
              <a:t> materials for clothing.</a:t>
            </a:r>
          </a:p>
          <a:p>
            <a:endParaRPr lang="en-IE" baseline="0" dirty="0" smtClean="0"/>
          </a:p>
          <a:p>
            <a:r>
              <a:rPr lang="en-IE" baseline="0" dirty="0" smtClean="0"/>
              <a:t>As pollinators decline so do our food choices and food becomes more expensive to buy.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FA9D4-9FE1-49FE-A7E2-3A8BA96ABFA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Bottom </a:t>
            </a:r>
            <a:r>
              <a:rPr lang="en-IE" dirty="0" err="1" smtClean="0"/>
              <a:t>rhs</a:t>
            </a:r>
            <a:r>
              <a:rPr lang="en-IE" baseline="0" dirty="0" smtClean="0"/>
              <a:t> is cotton plant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FA9D4-9FE1-49FE-A7E2-3A8BA96ABFA9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FA9D4-9FE1-49FE-A7E2-3A8BA96ABFA9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Queen bumblebees hibernate in burrows in ground in long grass.  </a:t>
            </a:r>
          </a:p>
          <a:p>
            <a:r>
              <a:rPr lang="en-IE" dirty="0" smtClean="0"/>
              <a:t>Cutting grass short exposes their burrows.</a:t>
            </a:r>
          </a:p>
          <a:p>
            <a:r>
              <a:rPr lang="en-IE" dirty="0" smtClean="0"/>
              <a:t>Cutting grass also gets rid of food</a:t>
            </a:r>
            <a:r>
              <a:rPr lang="en-IE" baseline="0" dirty="0" smtClean="0"/>
              <a:t> sources such as clover, dandelions.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FA9D4-9FE1-49FE-A7E2-3A8BA96ABFA9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2FA58-128F-4DEA-BDDB-5068C2A34867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F4E7F-726C-46DB-AAA7-E233E7013A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2FA58-128F-4DEA-BDDB-5068C2A34867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F4E7F-726C-46DB-AAA7-E233E7013A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2FA58-128F-4DEA-BDDB-5068C2A34867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F4E7F-726C-46DB-AAA7-E233E7013A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2FA58-128F-4DEA-BDDB-5068C2A34867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F4E7F-726C-46DB-AAA7-E233E7013A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2FA58-128F-4DEA-BDDB-5068C2A34867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F4E7F-726C-46DB-AAA7-E233E7013A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2FA58-128F-4DEA-BDDB-5068C2A34867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F4E7F-726C-46DB-AAA7-E233E7013A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2FA58-128F-4DEA-BDDB-5068C2A34867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F4E7F-726C-46DB-AAA7-E233E7013A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2FA58-128F-4DEA-BDDB-5068C2A34867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F4E7F-726C-46DB-AAA7-E233E7013A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2FA58-128F-4DEA-BDDB-5068C2A34867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F4E7F-726C-46DB-AAA7-E233E7013A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2FA58-128F-4DEA-BDDB-5068C2A34867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F4E7F-726C-46DB-AAA7-E233E7013A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2FA58-128F-4DEA-BDDB-5068C2A34867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F4E7F-726C-46DB-AAA7-E233E7013A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2FA58-128F-4DEA-BDDB-5068C2A34867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F4E7F-726C-46DB-AAA7-E233E7013A1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jt5-esmfvhAhXfRhUIHU6MAqcQjRx6BAgBEAU&amp;url=https://www.walmart.com/ip/Cute-Bees-Set-of-3-Vinyl-Sticker-Waterproof-Decal-Sticker-5/460470631&amp;psig=AOvVaw2TXHcxyRIhXTtmULkQwPiL&amp;ust=1556829851027418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ixkIPWjPvhAhXeURUIHZ1LDfgQjRx6BAgBEAU&amp;url=https://hocoba.com/common-weed-killer-linked-to-bee-deaths/&amp;psig=AOvVaw1yqIJq6WyAZ_dE_Gi2VEEG&amp;ust=1556826445725225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s://www.google.com/url?sa=i&amp;rct=j&amp;q=&amp;esrc=s&amp;source=images&amp;cd=&amp;ved=2ahUKEwi627PagZziAhW2TxUIHTogDYYQjRx6BAgBEAU&amp;url=http://www.woodswanderer.com/2011/05/27/cutting-grass/&amp;psig=AOvVaw3W1h529LUnZzhbmCwY0aMu&amp;ust=1557957391739516" TargetMode="Externa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hyperlink" Target="https://www.google.com/url?sa=i&amp;rct=j&amp;q=&amp;esrc=s&amp;source=images&amp;cd=&amp;cad=rja&amp;uact=8&amp;ved=2ahUKEwjGv-_kgZziAhXZRxUIHbrmCqkQjRx6BAgBEAU&amp;url=https://dlpng.com/png/1303323&amp;psig=AOvVaw1YuHQabAZEtsUxJoKTz1r9&amp;ust=1557957413663609" TargetMode="Externa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hyperlink" Target="https://www.google.com/url?sa=i&amp;rct=j&amp;q=&amp;esrc=s&amp;source=images&amp;cd=&amp;cad=rja&amp;uact=8&amp;ved=2ahUKEwjjwO7rjPvhAhWSQhUIHTIuA70QjRx6BAgBEAU&amp;url=https://www.pinclipart.com/pindetail/bhTwoJ_weed-killer-sprayer-clip-art-cliparts-weed-control/&amp;psig=AOvVaw1yqIJq6WyAZ_dE_Gi2VEEG&amp;ust=1556826445725225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iC1o7HjfvhAhVMUhUIHfLMCUMQjRx6BAgBEAU&amp;url=https://www.tripadvisor.co.uk/ShowUserReviews-g946453-d3970240-r299185386-RSPB_Flatford_Wildlife_Garden-East_Bergholt_Babergh_District_Suffolk_East_Anglia.html&amp;psig=AOvVaw0PfgOj1SPOkiHMuO_3M1sv&amp;ust=1556826696968962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hyperlink" Target="https://www.google.com/url?sa=i&amp;rct=j&amp;q=&amp;esrc=s&amp;source=images&amp;cd=&amp;cad=rja&amp;uact=8&amp;ved=2ahUKEwiS_KLnjvvhAhWhQxUIHRqTD-cQjRx6BAgBEAU&amp;url=https://www.seewhatgrows.org/community-gardens-can-help-special-needs-children/&amp;psig=AOvVaw2B8m1gk1iwAOsfq53ZRVJW&amp;ust=1556827017874986" TargetMode="Externa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1zPXykPvhAhVQShUIHdI2CnwQjRx6BAgBEAU&amp;url=https://www.quora.com/Why-do-bricks-contain-holes&amp;psig=AOvVaw3mirlv7ZQHChIFAGcF3p4H&amp;ust=1556827600068745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jpeg"/><Relationship Id="rId3" Type="http://schemas.openxmlformats.org/officeDocument/2006/relationships/image" Target="../media/image46.png"/><Relationship Id="rId7" Type="http://schemas.openxmlformats.org/officeDocument/2006/relationships/image" Target="../media/image49.jpeg"/><Relationship Id="rId12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sa=i&amp;rct=j&amp;q=&amp;esrc=s&amp;source=images&amp;cd=&amp;cad=rja&amp;uact=8&amp;ved=2ahUKEwjI2_iIipziAhU0tHEKHejEAWYQjRx6BAgBEAU&amp;url=https://www.123rf.com/clipart-vector/wood_louse.html&amp;psig=AOvVaw3UpEnPOe7xRk5zlXo95MQ2&amp;ust=1557959615222535" TargetMode="External"/><Relationship Id="rId11" Type="http://schemas.openxmlformats.org/officeDocument/2006/relationships/image" Target="../media/image52.jpeg"/><Relationship Id="rId5" Type="http://schemas.openxmlformats.org/officeDocument/2006/relationships/image" Target="../media/image48.jpeg"/><Relationship Id="rId10" Type="http://schemas.openxmlformats.org/officeDocument/2006/relationships/hyperlink" Target="https://www.google.com/url?sa=i&amp;rct=j&amp;q=&amp;esrc=s&amp;source=images&amp;cd=&amp;cad=rja&amp;uact=8&amp;ved=2ahUKEwjQ7t_BipziAhU8QxUIHdCMAjkQjRx6BAgBEAU&amp;url=http://www.elizabethchennamchetty.com/elizabeth-chennamchetty/roly-poly&amp;psig=AOvVaw3UpEnPOe7xRk5zlXo95MQ2&amp;ust=1557959615222535" TargetMode="External"/><Relationship Id="rId4" Type="http://schemas.openxmlformats.org/officeDocument/2006/relationships/image" Target="../media/image47.png"/><Relationship Id="rId9" Type="http://schemas.openxmlformats.org/officeDocument/2006/relationships/image" Target="../media/image51.jpeg"/><Relationship Id="rId1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jZgvGGjvvhAhXlqHEKHdjbBMcQjRx6BAgBEAU&amp;url=http://beestrawbridge.blogspot.com/2015/03/so-much-more-than-hole-in-ground.html&amp;psig=AOvVaw1QOL2SqLSlCXAPKX7uhBTu&amp;ust=1556826822585672" TargetMode="External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hyperlink" Target="https://www.google.com/url?sa=i&amp;rct=j&amp;q=&amp;esrc=s&amp;source=images&amp;cd=&amp;cad=rja&amp;uact=8&amp;ved=2ahUKEwin4-S8jvvhAhVtURUIHZ7QCrMQjRx6BAgBEAU&amp;url=https://www.sharpeatmanguides.com/cellophane-bees&amp;psig=AOvVaw1QOL2SqLSlCXAPKX7uhBTu&amp;ust=1556826822585672" TargetMode="Externa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iDx9Gz9tTeAhVNPFAKHSubArkQjRx6BAgBEAU&amp;url=http://www.donegalcoco.ie/culture/heritage/heritagenews/tidytownslocalpollinatorawardforbuncrana/&amp;psig=AOvVaw18cRmIgtiZcunpWbj1uWf9&amp;ust=1542320673288375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hyperlink" Target="https://www.google.com/url?sa=i&amp;rct=j&amp;q=&amp;esrc=s&amp;source=images&amp;cd=&amp;cad=rja&amp;uact=8&amp;ved=2ahUKEwit0M7C9tTeAhWKZ1AKHfm7CYQQjRx6BAgBEAU&amp;url=http://businesscork.ie/?p=19898&amp;psig=AOvVaw18cRmIgtiZcunpWbj1uWf9&amp;ust=1542320673288375" TargetMode="External"/><Relationship Id="rId4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sa=i&amp;rct=j&amp;q=&amp;esrc=s&amp;source=images&amp;cd=&amp;cad=rja&amp;uact=8&amp;ved=2ahUKEwjEhY7z74ziAhXdUBUIHcXHBt0QjRx6BAgBEAU&amp;url=https://www.earthrangers.com/wildwire/my-missions/pollinator-power/&amp;psig=AOvVaw0UHfc2x7nT9W1PCnmYrURi&amp;ust=1557437213875404" TargetMode="External"/><Relationship Id="rId5" Type="http://schemas.openxmlformats.org/officeDocument/2006/relationships/image" Target="../media/image8.jpeg"/><Relationship Id="rId4" Type="http://schemas.openxmlformats.org/officeDocument/2006/relationships/hyperlink" Target="https://www.google.com/url?sa=i&amp;rct=j&amp;q=&amp;esrc=s&amp;source=images&amp;cd=&amp;cad=rja&amp;uact=8&amp;ved=2ahUKEwifyeG774ziAhVMTRUIHXMHBbMQjRx6BAgBEAU&amp;url=https://minecraftstorymode.fandom.com/wiki/Warriors&amp;psig=AOvVaw1Mrsw8vXw8lQ-t7JFcJuJR&amp;ust=1557437091803319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2&amp;v=uBIKqFywxTY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hyperlink" Target="https://www.google.com/url?sa=i&amp;rct=j&amp;q=&amp;esrc=s&amp;source=images&amp;cd=&amp;cad=rja&amp;uact=8&amp;ved=2ahUKEwjS6KDzhpziAhU4VBUIHa5-C60QjRx6BAgBEAU&amp;url=https://www.boredpanda.com/cute-bumblebee-butt/&amp;psig=AOvVaw1EJe5m3D4h6tzSG98eUwn3&amp;ust=1557958775315112" TargetMode="Externa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google.com/url?sa=i&amp;rct=j&amp;q=&amp;esrc=s&amp;source=images&amp;cd=&amp;cad=rja&amp;uact=8&amp;ved=2ahUKEwjHnOuxifvhAhU8UBUIHS9fCuwQjRx6BAgBEAU&amp;url=http://www.indefenseofplants.com/blog/2018/9/24/rodents-as-pollinators&amp;psig=AOvVaw0Qxosdrr4hlaScFhTR3MD5&amp;ust=155682535561770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hyperlink" Target="https://www.google.com/url?sa=i&amp;rct=j&amp;q=&amp;esrc=s&amp;source=images&amp;cd=&amp;cad=rja&amp;uact=8&amp;ved=2ahUKEwid0aWgi_vhAhUKQxUIHQBMDlQQjRx6BAgBEAU&amp;url=https://blogs.scientificamerican.com/observations/bees-gone-wild/&amp;psig=AOvVaw2YOXJQlEBfAg3YQP6n_nwT&amp;ust=1556826083956864" TargetMode="External"/><Relationship Id="rId7" Type="http://schemas.openxmlformats.org/officeDocument/2006/relationships/hyperlink" Target="https://www.google.com/url?sa=i&amp;rct=j&amp;q=&amp;esrc=s&amp;source=images&amp;cd=&amp;cad=rja&amp;uact=8&amp;ved=2ahUKEwi3kM3Qi_vhAhURQxUIHTFeDdsQjRx6BAgBEAU&amp;url=http://www.americantermite.com/whats-that-bug/bees/bumble-bee/&amp;psig=AOvVaw0sLWA9bSpev_mO1JZavdbF&amp;ust=1556826183334194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hyperlink" Target="https://www.google.com/url?sa=i&amp;rct=j&amp;q=&amp;esrc=s&amp;source=images&amp;cd=&amp;cad=rja&amp;uact=8&amp;ved=2ahUKEwiy3765i_vhAhXkQxUIHTHxALQQjRx6BAgBEAU&amp;url=https://www.bumblebeeconservation.org/ginger-yellow-bumblebees/brown-banded-carder-bee/&amp;psig=AOvVaw0LCTLeAytkSZ23L_eGKDMu&amp;ust=1556826125706783" TargetMode="Externa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i-vK7VkfvhAhWCtXEKHahMBD8QjRx6BAgBEAU&amp;url=http://www.honeybeecentre.com/learn-about-pollination&amp;psig=AOvVaw01QgFGfpOYVQDGFxHNkG1n&amp;ust=1556827807014399" TargetMode="Externa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hyperlink" Target="https://www.google.com/url?sa=i&amp;rct=j&amp;q=&amp;esrc=s&amp;source=images&amp;cd=&amp;cad=rja&amp;uact=8&amp;ved=2ahUKEwj6wubdkfvhAhX2ShUIHaCNBHgQjRx6BAgBEAU&amp;url=https://www.quickenloans.com/blog/pumpkin-carving-tips&amp;psig=AOvVaw2wsntTqJDfqG92hUMXD6Kt&amp;ust=1556827823304138" TargetMode="Externa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hyperlink" Target="https://www.google.com/url?sa=i&amp;rct=j&amp;q=&amp;esrc=s&amp;source=images&amp;cd=&amp;ved=2ahUKEwjNn5bqgJziAhUvVBUIHS0ICsgQjRx6BAgBEAU&amp;url=https://www.soapsalon.net/product/apple-blossom-fragrance-oil/&amp;psig=AOvVaw1oGHw0tq-uX25JzerCK3uH&amp;ust=1557957155271845" TargetMode="External"/><Relationship Id="rId7" Type="http://schemas.openxmlformats.org/officeDocument/2006/relationships/hyperlink" Target="https://www.google.com/url?sa=i&amp;rct=j&amp;q=&amp;esrc=s&amp;source=images&amp;cd=&amp;ved=2ahUKEwizguKmgZziAhWFsXEKHa2DCrAQjRx6BAgBEAU&amp;url=http://theconversation.com/cotton-farmers-profit-from-simple-steps-to-help-pollinators-61246&amp;psig=AOvVaw3-MVXzYGoR8BRNYOfxvZK6&amp;ust=1557957284943083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rian\Desktop\NatureCubs Ireland\logo\final\jpegs\NatureCubsIrelandlogo_url_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8214" y="6215082"/>
            <a:ext cx="662718" cy="5464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2714620"/>
            <a:ext cx="4071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Our School Garden Journey!</a:t>
            </a:r>
          </a:p>
          <a:p>
            <a:pPr algn="ctr"/>
            <a:r>
              <a:rPr lang="en-GB" sz="3200" b="1" dirty="0" smtClean="0"/>
              <a:t>September, 2019</a:t>
            </a:r>
            <a:endParaRPr lang="en-US" sz="3200" b="1" dirty="0"/>
          </a:p>
        </p:txBody>
      </p:sp>
      <p:pic>
        <p:nvPicPr>
          <p:cNvPr id="1026" name="Picture 2" descr="Image result for cute bee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5000636"/>
            <a:ext cx="1643074" cy="1643074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214290"/>
            <a:ext cx="22122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 descr="C:\Users\User\Desktop\st patricks planting\photos aug_sept 2019\rockery aug-sept 2019\rockery sep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142852"/>
            <a:ext cx="4000528" cy="3000396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0496" y="3286124"/>
            <a:ext cx="5021347" cy="2823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71670" y="5715016"/>
            <a:ext cx="5143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 smtClean="0"/>
              <a:t>Where are all our bees gone?</a:t>
            </a:r>
            <a:endParaRPr lang="en-US" sz="3200" dirty="0"/>
          </a:p>
        </p:txBody>
      </p:sp>
      <p:pic>
        <p:nvPicPr>
          <p:cNvPr id="53252" name="Picture 4" descr="Image result for animated weedkiller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785794"/>
            <a:ext cx="7239000" cy="381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Image result for manicured cut law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3" y="500042"/>
            <a:ext cx="3511760" cy="2928958"/>
          </a:xfrm>
          <a:prstGeom prst="rect">
            <a:avLst/>
          </a:prstGeom>
          <a:noFill/>
        </p:spPr>
      </p:pic>
      <p:pic>
        <p:nvPicPr>
          <p:cNvPr id="32772" name="Picture 4" descr="Image result for sad be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285728"/>
            <a:ext cx="2881306" cy="2398688"/>
          </a:xfrm>
          <a:prstGeom prst="rect">
            <a:avLst/>
          </a:prstGeom>
          <a:noFill/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43372" y="3643314"/>
            <a:ext cx="3955119" cy="2228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0298" y="4429132"/>
            <a:ext cx="1885948" cy="2158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42844" y="3500438"/>
            <a:ext cx="4143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We’re too tidy. Need to leave some long grass.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43438" y="5934670"/>
            <a:ext cx="3571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Crocus and snowdrop excellent as early food source for bees emerging from hibernation in February.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429156" cy="36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7" name="Picture 5" descr="Image result for animated weedkiller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714752"/>
            <a:ext cx="4129063" cy="303107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7158" y="4357694"/>
            <a:ext cx="407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smtClean="0"/>
              <a:t>Pesticides and </a:t>
            </a:r>
            <a:r>
              <a:rPr lang="en-IE" sz="2400" dirty="0" err="1" smtClean="0"/>
              <a:t>Weedkillers</a:t>
            </a:r>
            <a:endParaRPr lang="en-US" sz="2400" dirty="0"/>
          </a:p>
        </p:txBody>
      </p:sp>
      <p:pic>
        <p:nvPicPr>
          <p:cNvPr id="5428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0693" y="214290"/>
            <a:ext cx="2879845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14282" y="5429264"/>
            <a:ext cx="364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We’re spraying everything.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en-GB" dirty="0" smtClean="0"/>
              <a:t>What can we do???</a:t>
            </a:r>
            <a:endParaRPr lang="en-US" dirty="0"/>
          </a:p>
        </p:txBody>
      </p:sp>
      <p:pic>
        <p:nvPicPr>
          <p:cNvPr id="28674" name="Picture 2" descr="Image result for childrens wildlife garde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142984"/>
            <a:ext cx="4238618" cy="317511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71472" y="4643446"/>
            <a:ext cx="3786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 smtClean="0"/>
              <a:t>Grow flowers!</a:t>
            </a:r>
            <a:endParaRPr lang="en-US" sz="2800" dirty="0"/>
          </a:p>
        </p:txBody>
      </p:sp>
      <p:pic>
        <p:nvPicPr>
          <p:cNvPr id="28678" name="Picture 6" descr="Image result for childrens wildlife garden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72" y="4000504"/>
            <a:ext cx="4843691" cy="2691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14290"/>
            <a:ext cx="5254089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072198" y="1000108"/>
            <a:ext cx="27860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err="1" smtClean="0"/>
              <a:t>Luttrellstown</a:t>
            </a:r>
            <a:r>
              <a:rPr lang="en-IE" sz="2400" dirty="0" smtClean="0"/>
              <a:t> Ave.</a:t>
            </a:r>
          </a:p>
          <a:p>
            <a:endParaRPr lang="en-IE" sz="2400" dirty="0" smtClean="0"/>
          </a:p>
          <a:p>
            <a:endParaRPr lang="en-IE" sz="2400" dirty="0" smtClean="0"/>
          </a:p>
          <a:p>
            <a:endParaRPr lang="en-IE" sz="2400" dirty="0" smtClean="0"/>
          </a:p>
          <a:p>
            <a:r>
              <a:rPr lang="en-IE" sz="2400" dirty="0" smtClean="0"/>
              <a:t>Let the dandelions bloom!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000760" y="4357694"/>
            <a:ext cx="2714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Dandelions and clover some of best food for bees and pollinators.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727" y="714356"/>
            <a:ext cx="8960273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4000" dirty="0" smtClean="0"/>
              <a:t>Why we designed the garden the way it is:</a:t>
            </a:r>
          </a:p>
          <a:p>
            <a:endParaRPr lang="en-IE" sz="4000" dirty="0" smtClean="0"/>
          </a:p>
          <a:p>
            <a:endParaRPr lang="en-IE" sz="4000" dirty="0" smtClean="0"/>
          </a:p>
          <a:p>
            <a:pPr>
              <a:buFont typeface="Arial" pitchFamily="34" charset="0"/>
              <a:buChar char="•"/>
            </a:pPr>
            <a:r>
              <a:rPr lang="en-IE" sz="4000" dirty="0" smtClean="0"/>
              <a:t>Insect hotel</a:t>
            </a:r>
          </a:p>
          <a:p>
            <a:pPr>
              <a:buFont typeface="Arial" pitchFamily="34" charset="0"/>
              <a:buChar char="•"/>
            </a:pPr>
            <a:r>
              <a:rPr lang="en-IE" sz="4000" dirty="0" smtClean="0"/>
              <a:t>Rocks</a:t>
            </a:r>
          </a:p>
          <a:p>
            <a:pPr>
              <a:buFont typeface="Arial" pitchFamily="34" charset="0"/>
              <a:buChar char="•"/>
            </a:pPr>
            <a:r>
              <a:rPr lang="en-IE" sz="4000" dirty="0" err="1" smtClean="0"/>
              <a:t>Logpile</a:t>
            </a:r>
            <a:endParaRPr lang="en-IE" sz="4000" dirty="0" smtClean="0"/>
          </a:p>
          <a:p>
            <a:pPr>
              <a:buFont typeface="Arial" pitchFamily="34" charset="0"/>
              <a:buChar char="•"/>
            </a:pPr>
            <a:r>
              <a:rPr lang="en-IE" sz="4000" dirty="0" smtClean="0"/>
              <a:t>Sloped soil</a:t>
            </a:r>
          </a:p>
          <a:p>
            <a:pPr>
              <a:buFont typeface="Arial" pitchFamily="34" charset="0"/>
              <a:buChar char="•"/>
            </a:pPr>
            <a:r>
              <a:rPr lang="en-IE" sz="4000" dirty="0" smtClean="0"/>
              <a:t>Pollinator-friendly flowers</a:t>
            </a:r>
          </a:p>
          <a:p>
            <a:pPr>
              <a:buFont typeface="Arial" pitchFamily="34" charset="0"/>
              <a:buChar char="•"/>
            </a:pPr>
            <a:endParaRPr lang="en-IE" sz="4000" dirty="0" smtClean="0"/>
          </a:p>
          <a:p>
            <a:r>
              <a:rPr lang="en-IE" sz="4000" dirty="0" smtClean="0"/>
              <a:t>...................................read on............</a:t>
            </a:r>
            <a:endParaRPr lang="en-US" sz="4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51BDE59-C5F2-49D6-B067-FFF448AEF0B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3908" y="0"/>
            <a:ext cx="4635908" cy="4500502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C7E686D-A8EE-4B40-AC7C-6509465CA8E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50512" y="2357500"/>
            <a:ext cx="4893488" cy="4500501"/>
          </a:xfrm>
          <a:prstGeom prst="round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6AF1AB0-6A8E-4632-BD93-4655A2493D1E}"/>
              </a:ext>
            </a:extLst>
          </p:cNvPr>
          <p:cNvSpPr txBox="1"/>
          <p:nvPr/>
        </p:nvSpPr>
        <p:spPr>
          <a:xfrm>
            <a:off x="5338917" y="717085"/>
            <a:ext cx="3185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Folks" panose="02000503020000020004" pitchFamily="2" charset="0"/>
              </a:rPr>
              <a:t>First draft Plan drawings</a:t>
            </a:r>
            <a:endParaRPr lang="en-IE" sz="2400" dirty="0">
              <a:latin typeface="Folks" panose="02000503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1404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28D607F-B80C-47E6-9136-D2776E543933}"/>
              </a:ext>
            </a:extLst>
          </p:cNvPr>
          <p:cNvSpPr txBox="1"/>
          <p:nvPr/>
        </p:nvSpPr>
        <p:spPr>
          <a:xfrm>
            <a:off x="6120580" y="132772"/>
            <a:ext cx="17181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Folks" panose="02000503020000020004" pitchFamily="2" charset="0"/>
              </a:rPr>
              <a:t>Dandelions look great in rockeries!</a:t>
            </a:r>
            <a:endParaRPr lang="en-IE" sz="2000" dirty="0">
              <a:latin typeface="Folks" panose="02000503020000020004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9FE8A6A-A963-43D0-9EFA-3013C6815D8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8323"/>
            <a:ext cx="5294565" cy="6916323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0C9D75E-6154-4561-A272-E23E1072408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7392" y="1553497"/>
            <a:ext cx="4966377" cy="3076007"/>
          </a:xfrm>
          <a:prstGeom prst="round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D2926B9-5334-4437-A2D2-DE3262924D16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5420" y="1"/>
            <a:ext cx="1600200" cy="285412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A45050D-9605-4DCD-A68E-300FEB62A4C6}"/>
              </a:ext>
            </a:extLst>
          </p:cNvPr>
          <p:cNvSpPr txBox="1"/>
          <p:nvPr/>
        </p:nvSpPr>
        <p:spPr>
          <a:xfrm>
            <a:off x="6223820" y="5201266"/>
            <a:ext cx="2861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Folks" panose="02000503020000020004" pitchFamily="2" charset="0"/>
              </a:rPr>
              <a:t>Plan presented to the school</a:t>
            </a:r>
            <a:endParaRPr lang="en-IE" sz="2400" b="1" dirty="0">
              <a:latin typeface="Folks" panose="02000503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2215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2" name="AutoShape 8" descr="Image result for bricks with holes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909763" y="-1347788"/>
            <a:ext cx="4733925" cy="2819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4" name="AutoShape 10" descr="Image result for bricks with holes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857356" y="-1409701"/>
            <a:ext cx="4733925" cy="2819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247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125336" y="2733052"/>
            <a:ext cx="2304918" cy="1267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4694522"/>
            <a:ext cx="2228838" cy="1496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857884" y="6429396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Solitary bee in bamboo stem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16200000" flipV="1">
            <a:off x="7250925" y="5965049"/>
            <a:ext cx="1000132" cy="7143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929322" y="214290"/>
            <a:ext cx="29289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Insect hotel:</a:t>
            </a:r>
          </a:p>
          <a:p>
            <a:r>
              <a:rPr lang="en-IE" dirty="0" smtClean="0"/>
              <a:t>Provides shelter in winter &amp; is hibernation site for insects. Straw, hollow stems, hollow bricks, flower pots, sticks, wooden logs with drilled holes; all provide snug spaces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785794"/>
            <a:ext cx="4926939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857224" y="5643578"/>
            <a:ext cx="35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err="1" smtClean="0"/>
              <a:t>Bugington</a:t>
            </a:r>
            <a:r>
              <a:rPr lang="en-IE" dirty="0" smtClean="0"/>
              <a:t> Palace!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85794"/>
            <a:ext cx="4438656" cy="2909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857364"/>
            <a:ext cx="3488618" cy="45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14282" y="4286256"/>
            <a:ext cx="4071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smtClean="0"/>
              <a:t>Insects love rocks!</a:t>
            </a:r>
          </a:p>
          <a:p>
            <a:r>
              <a:rPr lang="en-IE" sz="2400" dirty="0" smtClean="0"/>
              <a:t>Frogs and Common lizard also hibernate under </a:t>
            </a:r>
            <a:r>
              <a:rPr lang="en-IE" sz="2400" dirty="0" err="1" smtClean="0"/>
              <a:t>rockpiles</a:t>
            </a:r>
            <a:r>
              <a:rPr lang="en-IE" sz="2400" dirty="0" smtClean="0"/>
              <a:t>.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598" y="1643050"/>
            <a:ext cx="338312" cy="597684"/>
          </a:xfrm>
          <a:prstGeom prst="rect">
            <a:avLst/>
          </a:prstGeom>
          <a:blipFill dpi="0" rotWithShape="1">
            <a:blip r:embed="rId5" cstate="print">
              <a:alphaModFix amt="1000"/>
            </a:blip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Image result for cute woodlouse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1500174"/>
            <a:ext cx="433363" cy="472188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71670" y="2428868"/>
            <a:ext cx="460944" cy="447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5008" y="5000636"/>
            <a:ext cx="538156" cy="632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 descr="Related image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43900" y="3214686"/>
            <a:ext cx="647685" cy="857685"/>
          </a:xfrm>
          <a:prstGeom prst="rect">
            <a:avLst/>
          </a:prstGeom>
          <a:noFill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0034" y="2643182"/>
            <a:ext cx="657221" cy="36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00958" y="1928802"/>
            <a:ext cx="461187" cy="689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29058" y="1928802"/>
            <a:ext cx="604827" cy="358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4348" y="5500702"/>
            <a:ext cx="7358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smtClean="0"/>
              <a:t>St. Patrick’s N.S. 2019.  Surrounded by houses and roads. Not much habitat available.</a:t>
            </a:r>
            <a:endParaRPr lang="en-US" sz="24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8715404" cy="492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 result for bare soil slope for bee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357562"/>
            <a:ext cx="4720254" cy="3143272"/>
          </a:xfrm>
          <a:prstGeom prst="rect">
            <a:avLst/>
          </a:prstGeom>
          <a:noFill/>
        </p:spPr>
      </p:pic>
      <p:pic>
        <p:nvPicPr>
          <p:cNvPr id="61444" name="Picture 4" descr="Image result for bare soil slope for bees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6380" y="4000504"/>
            <a:ext cx="3533758" cy="265314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143504" y="500042"/>
            <a:ext cx="2286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smtClean="0"/>
              <a:t>Bare soil slopes for solitary bees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357818" y="3286124"/>
            <a:ext cx="3357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Most of Irish bees are solitary; live in holes in sloped soil.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rot="10800000" flipV="1">
            <a:off x="2857488" y="3571876"/>
            <a:ext cx="2428892" cy="121444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6200000" flipH="1">
            <a:off x="5500694" y="4143380"/>
            <a:ext cx="1000132" cy="57150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786" y="357166"/>
            <a:ext cx="4071966" cy="2723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6" name="Straight Arrow Connector 15"/>
          <p:cNvCxnSpPr/>
          <p:nvPr/>
        </p:nvCxnSpPr>
        <p:spPr>
          <a:xfrm rot="10800000" flipV="1">
            <a:off x="2786050" y="1142984"/>
            <a:ext cx="2357454" cy="227443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>
            <a:off x="3428992" y="2285992"/>
            <a:ext cx="2286016" cy="142876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786446" y="1714488"/>
            <a:ext cx="29289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Rocks for winter hibernation shelters and for basking butterflies in summer</a:t>
            </a:r>
            <a:endParaRPr lang="en-US" sz="20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014" y="271463"/>
            <a:ext cx="6034682" cy="4657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14282" y="5214950"/>
            <a:ext cx="6429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err="1" smtClean="0"/>
              <a:t>Logpile</a:t>
            </a:r>
            <a:r>
              <a:rPr lang="en-IE" dirty="0" smtClean="0"/>
              <a:t>: great for hedgehogs, frogs, common lizard and insects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St. Patrick’s N.S.</a:t>
            </a:r>
            <a:endParaRPr lang="en-US" dirty="0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214422"/>
            <a:ext cx="4350061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714752"/>
            <a:ext cx="4572000" cy="286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85720" y="4572008"/>
            <a:ext cx="3000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smtClean="0"/>
              <a:t>1</a:t>
            </a:r>
            <a:r>
              <a:rPr lang="en-IE" sz="2400" baseline="30000" dirty="0" smtClean="0"/>
              <a:t>st</a:t>
            </a:r>
            <a:r>
              <a:rPr lang="en-IE" sz="2400" dirty="0" smtClean="0"/>
              <a:t> there was nothing!</a:t>
            </a:r>
            <a:endParaRPr lang="en-US" sz="2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52"/>
            <a:ext cx="3467086" cy="43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2285992"/>
            <a:ext cx="3423073" cy="4319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17382" y="142852"/>
            <a:ext cx="342649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14282" y="5072074"/>
            <a:ext cx="200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smtClean="0"/>
              <a:t>Weeding!</a:t>
            </a:r>
            <a:endParaRPr lang="en-US" sz="2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3606260" cy="3905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14282" y="4286256"/>
            <a:ext cx="3857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smtClean="0"/>
              <a:t>More weeding and digging!</a:t>
            </a:r>
            <a:endParaRPr lang="en-US" sz="2400" dirty="0"/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1714488"/>
            <a:ext cx="4882782" cy="329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285729"/>
            <a:ext cx="4069252" cy="3571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85720" y="5072074"/>
            <a:ext cx="5143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smtClean="0"/>
              <a:t>Rocks arrived</a:t>
            </a:r>
            <a:endParaRPr lang="en-US" sz="2400" dirty="0"/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2500306"/>
            <a:ext cx="3629030" cy="3860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7" y="285729"/>
            <a:ext cx="7286676" cy="547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214810" y="6072206"/>
            <a:ext cx="4000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smtClean="0"/>
              <a:t>Getting supplies!</a:t>
            </a:r>
            <a:endParaRPr lang="en-US" sz="24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42852"/>
            <a:ext cx="7143768" cy="5491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42910" y="6000768"/>
            <a:ext cx="471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smtClean="0"/>
              <a:t>Logs for </a:t>
            </a:r>
            <a:r>
              <a:rPr lang="en-IE" sz="2400" dirty="0" err="1" smtClean="0"/>
              <a:t>logpile</a:t>
            </a:r>
            <a:r>
              <a:rPr lang="en-IE" sz="2400" dirty="0" smtClean="0"/>
              <a:t>!</a:t>
            </a:r>
            <a:endParaRPr lang="en-US" sz="2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8429684" cy="5560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14282" y="6143644"/>
            <a:ext cx="5357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smtClean="0"/>
              <a:t>Trees planted, bug bricks put in place</a:t>
            </a:r>
            <a:endParaRPr lang="en-US" sz="24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0100" y="6286520"/>
            <a:ext cx="6715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smtClean="0"/>
              <a:t>First plants </a:t>
            </a:r>
            <a:r>
              <a:rPr lang="en-IE" sz="2400" dirty="0" smtClean="0"/>
              <a:t>planted and pathway created!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57166"/>
            <a:ext cx="8116110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7158" y="5657671"/>
            <a:ext cx="71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smtClean="0"/>
              <a:t>1829-1841. Countryside all around. Better for wildlife.</a:t>
            </a:r>
          </a:p>
          <a:p>
            <a:endParaRPr lang="en-IE" sz="2400" dirty="0" smtClean="0"/>
          </a:p>
          <a:p>
            <a:r>
              <a:rPr lang="en-IE" sz="2400" dirty="0" smtClean="0"/>
              <a:t> </a:t>
            </a:r>
            <a:r>
              <a:rPr lang="en-IE" sz="2400" dirty="0" smtClean="0">
                <a:solidFill>
                  <a:srgbClr val="FF0000"/>
                </a:solidFill>
              </a:rPr>
              <a:t>X</a:t>
            </a:r>
            <a:r>
              <a:rPr lang="en-IE" sz="2400" dirty="0" smtClean="0"/>
              <a:t> is St. Patrick’s N.S. now.</a:t>
            </a:r>
            <a:endParaRPr lang="en-US" sz="24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532410"/>
            <a:ext cx="9144000" cy="499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3" y="214290"/>
            <a:ext cx="4214842" cy="3161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429124" y="142853"/>
            <a:ext cx="26432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Our new insect house and Tom the builder from </a:t>
            </a:r>
            <a:r>
              <a:rPr lang="en-IE" sz="2000" dirty="0" err="1" smtClean="0"/>
              <a:t>Mulhuddhart</a:t>
            </a:r>
            <a:r>
              <a:rPr lang="en-IE" sz="2000" dirty="0" smtClean="0"/>
              <a:t> Men’s Shed</a:t>
            </a:r>
            <a:r>
              <a:rPr lang="en-IE" sz="2400" dirty="0" smtClean="0"/>
              <a:t>!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2214554"/>
            <a:ext cx="4143372" cy="2914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500438"/>
            <a:ext cx="4000528" cy="3257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500562" y="6215082"/>
            <a:ext cx="3929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Children brought in and made insect hibernation habitats in the hotel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86314" y="5286388"/>
            <a:ext cx="385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Brendan, School caretaker made path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5524539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28596" y="3214686"/>
            <a:ext cx="2857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smtClean="0"/>
              <a:t>Gutter pipes as wildlife refuges and shelter</a:t>
            </a:r>
            <a:endParaRPr lang="en-US" sz="24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3286124"/>
            <a:ext cx="5000660" cy="3288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857884" y="1571612"/>
            <a:ext cx="26432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smtClean="0"/>
              <a:t>Tiles, pipes and blocks for insects and wildlife like hedgehogs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929322" y="357166"/>
            <a:ext cx="235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 smtClean="0"/>
              <a:t>Free Stuff!!</a:t>
            </a:r>
            <a:endParaRPr lang="en-US" sz="28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997" y="1"/>
            <a:ext cx="2653892" cy="457547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76997" y="4664345"/>
            <a:ext cx="2786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latin typeface="Folks" panose="02000503020000020004" pitchFamily="2" charset="0"/>
              </a:rPr>
              <a:t>Lots of watering and care</a:t>
            </a:r>
            <a:endParaRPr lang="en-US" sz="2400" dirty="0">
              <a:latin typeface="Folks" panose="0200050302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61AFDB-F340-458A-91BB-580CC11C8A3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6262" y="1"/>
            <a:ext cx="2786082" cy="6201159"/>
          </a:xfrm>
          <a:prstGeom prst="round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325BB40-586C-4CC8-8E00-68F98F2CC4D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27632" y="481781"/>
            <a:ext cx="2939087" cy="5068293"/>
          </a:xfrm>
          <a:prstGeom prst="round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F3C6292-D0CD-404B-8C5C-582253F0958D}"/>
              </a:ext>
            </a:extLst>
          </p:cNvPr>
          <p:cNvSpPr txBox="1"/>
          <p:nvPr/>
        </p:nvSpPr>
        <p:spPr>
          <a:xfrm>
            <a:off x="6474542" y="5732207"/>
            <a:ext cx="2536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Folks" panose="02000503020000020004" pitchFamily="2" charset="0"/>
              </a:rPr>
              <a:t>Extra large watering can!!</a:t>
            </a:r>
            <a:endParaRPr lang="en-IE" sz="2400" dirty="0">
              <a:latin typeface="Folks" panose="0200050302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26114B8-7179-4025-8D40-C849699BEBF1}"/>
              </a:ext>
            </a:extLst>
          </p:cNvPr>
          <p:cNvSpPr txBox="1"/>
          <p:nvPr/>
        </p:nvSpPr>
        <p:spPr>
          <a:xfrm>
            <a:off x="3333460" y="6341806"/>
            <a:ext cx="2897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Folks" panose="02000503020000020004" pitchFamily="2" charset="0"/>
              </a:rPr>
              <a:t>Grass clump removal!</a:t>
            </a:r>
            <a:endParaRPr lang="en-IE" sz="2400" dirty="0">
              <a:latin typeface="Folks" panose="02000503020000020004" pitchFamily="2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928670"/>
            <a:ext cx="7500990" cy="543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42844" y="357166"/>
            <a:ext cx="471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smtClean="0"/>
              <a:t>And now just 4 months on......</a:t>
            </a:r>
            <a:endParaRPr lang="en-US" sz="24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14356"/>
            <a:ext cx="6215105" cy="3883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71406" y="71414"/>
            <a:ext cx="71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Wildflower area sown with native Irish wildflower seed....15 species in just 3 months.....</a:t>
            </a:r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96" y="785794"/>
            <a:ext cx="1266802" cy="20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572396" y="2857496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err="1" smtClean="0"/>
              <a:t>Willowherb</a:t>
            </a:r>
            <a:endParaRPr lang="en-US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4643446"/>
            <a:ext cx="1285884" cy="185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786182" y="6488668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Common fumitory</a:t>
            </a:r>
            <a:endParaRPr lang="en-US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975955"/>
            <a:ext cx="1643074" cy="1501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42844" y="6488668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Cornflower</a:t>
            </a:r>
            <a:endParaRPr lang="en-US" dirty="0"/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1670" y="5286388"/>
            <a:ext cx="1643074" cy="1451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2071670" y="4857760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Chamomile</a:t>
            </a:r>
            <a:endParaRPr lang="en-US" dirty="0"/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8" y="4929198"/>
            <a:ext cx="1552821" cy="1466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5643570" y="4572008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Black </a:t>
            </a:r>
            <a:r>
              <a:rPr lang="en-IE" dirty="0" err="1" smtClean="0"/>
              <a:t>medick</a:t>
            </a:r>
            <a:endParaRPr lang="en-US" dirty="0"/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86644" y="3429000"/>
            <a:ext cx="1694315" cy="1304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7572396" y="4786322"/>
            <a:ext cx="1428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Scarlet pimpernel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7E265E5-D79F-4A04-9EAC-3467728C1A1C}"/>
              </a:ext>
            </a:extLst>
          </p:cNvPr>
          <p:cNvSpPr txBox="1"/>
          <p:nvPr/>
        </p:nvSpPr>
        <p:spPr>
          <a:xfrm>
            <a:off x="302344" y="-9832"/>
            <a:ext cx="11651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Folks" panose="02000503020000020004" pitchFamily="2" charset="0"/>
              </a:rPr>
              <a:t>Success!!</a:t>
            </a:r>
            <a:endParaRPr lang="en-IE" sz="2800" dirty="0">
              <a:latin typeface="Folks" panose="0200050302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43167D-51D7-4703-9785-853CA3F789B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85704" y="270852"/>
            <a:ext cx="1555954" cy="3081248"/>
          </a:xfrm>
          <a:prstGeom prst="round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9D6B944-6F44-4231-9092-A2F9552386C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97905" y="3096709"/>
            <a:ext cx="1915499" cy="3614558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D32A188-7D23-45DF-94F9-024FB714994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86111" y="270852"/>
            <a:ext cx="2165904" cy="2437748"/>
          </a:xfrm>
          <a:prstGeom prst="round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0F493FD-66CF-4985-AAF0-1ADA2B10B46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99094" y="159021"/>
            <a:ext cx="1915499" cy="2661410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F6EC631-14DA-4E30-9696-58C8D4C035D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5523" y="3813131"/>
            <a:ext cx="1908477" cy="2416978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5D22134-8380-40D8-B0E5-A1D86DA2B7A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5655" y="641169"/>
            <a:ext cx="1790445" cy="2872736"/>
          </a:xfrm>
          <a:prstGeom prst="round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D7067FF-803F-4D2D-AEC2-29D15A5110E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1042" y="3813132"/>
            <a:ext cx="2015789" cy="2661411"/>
          </a:xfrm>
          <a:prstGeom prst="round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F28D66F-6EA6-47E9-A25B-CFFC915242E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794729" y="3096709"/>
            <a:ext cx="1969487" cy="339443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2436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238" y="109231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latin typeface="Folks" panose="02000503020000020004" pitchFamily="2" charset="0"/>
              </a:rPr>
              <a:t>Wildflower area looked neglected at start.  A shape was created using spray paint. Plants pulled out of this outside border area. Planted with Spring pollinator friendly bulbs and daffodils.</a:t>
            </a:r>
            <a:endParaRPr lang="en-US" sz="2400" dirty="0">
              <a:latin typeface="Folks" panose="02000503020000020004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142" y="1413590"/>
            <a:ext cx="4143858" cy="518769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7924" y="1782082"/>
            <a:ext cx="3827957" cy="356708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52" y="2428567"/>
            <a:ext cx="4344663" cy="427488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3215" y="1"/>
            <a:ext cx="4590785" cy="427748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7D6E5E9-7EFF-435B-8F9F-B524B39B8986}"/>
              </a:ext>
            </a:extLst>
          </p:cNvPr>
          <p:cNvSpPr txBox="1"/>
          <p:nvPr/>
        </p:nvSpPr>
        <p:spPr>
          <a:xfrm>
            <a:off x="297557" y="776750"/>
            <a:ext cx="4100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Folks" panose="02000503020000020004" pitchFamily="2" charset="0"/>
              </a:rPr>
              <a:t>Shape on wildflower area and walkway </a:t>
            </a:r>
            <a:endParaRPr lang="en-IE" sz="2400" b="1" dirty="0">
              <a:latin typeface="Folks" panose="02000503020000020004" pitchFamily="2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8FC0FD0-1AB3-499D-ACD6-BEE4C3C7DD0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606" y="2408903"/>
            <a:ext cx="4618865" cy="4093301"/>
          </a:xfrm>
          <a:prstGeom prst="round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CB9737-ED9A-41C9-ACA1-0841C177C1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396" t="2984"/>
          <a:stretch/>
        </p:blipFill>
        <p:spPr>
          <a:xfrm>
            <a:off x="5006634" y="216310"/>
            <a:ext cx="4095411" cy="3067664"/>
          </a:xfrm>
          <a:prstGeom prst="round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52610EA-0FC3-4E94-826C-FA01FADF29F6}"/>
              </a:ext>
            </a:extLst>
          </p:cNvPr>
          <p:cNvSpPr txBox="1"/>
          <p:nvPr/>
        </p:nvSpPr>
        <p:spPr>
          <a:xfrm>
            <a:off x="977517" y="802026"/>
            <a:ext cx="3878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Folks" panose="02000503020000020004" pitchFamily="2" charset="0"/>
              </a:rPr>
              <a:t>Spring Bulbs along margins</a:t>
            </a:r>
            <a:r>
              <a:rPr lang="en-US" sz="2000" dirty="0">
                <a:latin typeface="Folks" panose="02000503020000020004" pitchFamily="2" charset="0"/>
              </a:rPr>
              <a:t>:</a:t>
            </a:r>
            <a:endParaRPr lang="en-IE" sz="2000" dirty="0">
              <a:latin typeface="Folks" panose="02000503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69320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Image result for tidy town pollinator friendly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4536505" cy="3402380"/>
          </a:xfrm>
          <a:prstGeom prst="rect">
            <a:avLst/>
          </a:prstGeom>
          <a:noFill/>
        </p:spPr>
      </p:pic>
      <p:pic>
        <p:nvPicPr>
          <p:cNvPr id="7175" name="Picture 7" descr="Image result for tidy town pollinator friendly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3427591"/>
            <a:ext cx="4604817" cy="306811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857752" y="1571612"/>
            <a:ext cx="4101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School competition for garden signs to inform public!</a:t>
            </a:r>
            <a:endParaRPr lang="en-US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28604"/>
            <a:ext cx="22122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 descr="Image result for minecraft warrior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714356"/>
            <a:ext cx="4992884" cy="2809393"/>
          </a:xfrm>
          <a:prstGeom prst="rect">
            <a:avLst/>
          </a:prstGeom>
          <a:noFill/>
        </p:spPr>
      </p:pic>
      <p:pic>
        <p:nvPicPr>
          <p:cNvPr id="3077" name="Picture 5" descr="Image result for animated pollinator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728" y="2857496"/>
            <a:ext cx="2813191" cy="3629017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286248" y="3857628"/>
            <a:ext cx="4857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 smtClean="0"/>
              <a:t>St. Patrick’s N.S. is taking action!</a:t>
            </a:r>
            <a:endParaRPr lang="en-US" sz="28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2101" y="349329"/>
            <a:ext cx="47149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b="1" dirty="0">
                <a:latin typeface="Folks" panose="02000503020000020004" pitchFamily="2" charset="0"/>
              </a:rPr>
              <a:t>Signage:  Educate, Sense of Ownership...</a:t>
            </a:r>
            <a:endParaRPr lang="en-US" sz="2800" b="1" dirty="0">
              <a:latin typeface="Folks" panose="02000503020000020004" pitchFamily="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26" y="1179900"/>
            <a:ext cx="2447228" cy="428683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5681" y="260839"/>
            <a:ext cx="2490846" cy="400636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468" y="2385854"/>
            <a:ext cx="2573016" cy="447214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285728"/>
            <a:ext cx="7143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dirty="0" smtClean="0"/>
              <a:t>			To do....</a:t>
            </a:r>
          </a:p>
          <a:p>
            <a:pPr>
              <a:buFont typeface="Arial" pitchFamily="34" charset="0"/>
              <a:buChar char="•"/>
            </a:pPr>
            <a:endParaRPr lang="en-IE" sz="3600" dirty="0" smtClean="0"/>
          </a:p>
          <a:p>
            <a:pPr>
              <a:buFont typeface="Arial" pitchFamily="34" charset="0"/>
              <a:buChar char="•"/>
            </a:pPr>
            <a:r>
              <a:rPr lang="en-IE" sz="3600" dirty="0" smtClean="0"/>
              <a:t>Keep it alive!</a:t>
            </a:r>
          </a:p>
          <a:p>
            <a:endParaRPr lang="en-IE" sz="3600" dirty="0" smtClean="0"/>
          </a:p>
          <a:p>
            <a:pPr>
              <a:buFont typeface="Arial" pitchFamily="34" charset="0"/>
              <a:buChar char="•"/>
            </a:pPr>
            <a:r>
              <a:rPr lang="en-IE" sz="3600" dirty="0" smtClean="0"/>
              <a:t>Increase our team of </a:t>
            </a:r>
            <a:r>
              <a:rPr lang="en-IE" sz="3600" dirty="0" smtClean="0"/>
              <a:t>gardeners</a:t>
            </a:r>
          </a:p>
          <a:p>
            <a:pPr>
              <a:buFont typeface="Arial" pitchFamily="34" charset="0"/>
              <a:buChar char="•"/>
            </a:pPr>
            <a:endParaRPr lang="en-IE" sz="3600" dirty="0" smtClean="0"/>
          </a:p>
          <a:p>
            <a:pPr>
              <a:buFont typeface="Arial" pitchFamily="34" charset="0"/>
              <a:buChar char="•"/>
            </a:pPr>
            <a:r>
              <a:rPr lang="en-IE" sz="3600" dirty="0" smtClean="0"/>
              <a:t>Increase pollinator friendly spaces in the school</a:t>
            </a:r>
          </a:p>
          <a:p>
            <a:pPr>
              <a:buFont typeface="Arial" pitchFamily="34" charset="0"/>
              <a:buChar char="•"/>
            </a:pPr>
            <a:endParaRPr lang="en-IE" sz="3600" dirty="0" smtClean="0"/>
          </a:p>
          <a:p>
            <a:pPr>
              <a:buFont typeface="Arial" pitchFamily="34" charset="0"/>
              <a:buChar char="•"/>
            </a:pPr>
            <a:r>
              <a:rPr lang="en-IE" sz="3600" dirty="0" smtClean="0"/>
              <a:t>More education in the community</a:t>
            </a:r>
            <a:endParaRPr lang="en-US" sz="36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04664"/>
            <a:ext cx="8671839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714744" y="4929198"/>
            <a:ext cx="5143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https://www.youtube.com/watch?time_continue=2&amp;v=uBIKqFywxTY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00100" y="6000768"/>
            <a:ext cx="6858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 smtClean="0"/>
              <a:t>Let’s all get involved!!</a:t>
            </a:r>
            <a:endParaRPr lang="en-US" sz="2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0"/>
            <a:ext cx="8215370" cy="857232"/>
          </a:xfrm>
        </p:spPr>
        <p:txBody>
          <a:bodyPr/>
          <a:lstStyle/>
          <a:p>
            <a:r>
              <a:rPr lang="en-GB" dirty="0" smtClean="0"/>
              <a:t>Pollinators!</a:t>
            </a:r>
            <a:endParaRPr lang="en-US" dirty="0"/>
          </a:p>
        </p:txBody>
      </p:sp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3571876"/>
            <a:ext cx="220027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000108"/>
            <a:ext cx="2262299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4" name="Picture 2" descr="Image result for cute bumble be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9124" y="1428736"/>
            <a:ext cx="4524360" cy="285034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652962" y="4724408"/>
            <a:ext cx="4214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By protecting pollinators, we’re protecting a vital part to the web of life and helping secure our food resources.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age result for pollination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928670"/>
            <a:ext cx="2461834" cy="3357586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4000504"/>
            <a:ext cx="5109981" cy="2615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714356"/>
            <a:ext cx="4686309" cy="299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14282" y="4643446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These are pollinators too!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en-GB" dirty="0" smtClean="0"/>
              <a:t>Bees!!</a:t>
            </a:r>
            <a:endParaRPr lang="en-US" dirty="0"/>
          </a:p>
        </p:txBody>
      </p:sp>
      <p:pic>
        <p:nvPicPr>
          <p:cNvPr id="32770" name="Picture 2" descr="Image result for honeybe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28604"/>
            <a:ext cx="3214710" cy="241375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5720" y="3071810"/>
            <a:ext cx="371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smtClean="0"/>
              <a:t>Honeybee (x 1 in Ireland, not in wild)</a:t>
            </a:r>
            <a:endParaRPr lang="en-US" sz="2400" dirty="0"/>
          </a:p>
        </p:txBody>
      </p:sp>
      <p:pic>
        <p:nvPicPr>
          <p:cNvPr id="32772" name="Picture 4" descr="Image result for carder be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928670"/>
            <a:ext cx="3910152" cy="261566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429124" y="3643314"/>
            <a:ext cx="4500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smtClean="0"/>
              <a:t>Solitary bees (x 77 in Ireland)</a:t>
            </a:r>
          </a:p>
          <a:p>
            <a:r>
              <a:rPr lang="en-IE" sz="2400" dirty="0" smtClean="0"/>
              <a:t>Live in holes in sloped soil banks</a:t>
            </a:r>
            <a:endParaRPr lang="en-US" sz="2400" dirty="0"/>
          </a:p>
        </p:txBody>
      </p:sp>
      <p:pic>
        <p:nvPicPr>
          <p:cNvPr id="32774" name="Picture 6" descr="Image result for bumble bee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20" y="3968802"/>
            <a:ext cx="3929090" cy="262126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286248" y="6027003"/>
            <a:ext cx="4357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smtClean="0"/>
              <a:t>Bumblebee(x 20 in Ireland). Live in hives. Numbers decreasing.</a:t>
            </a:r>
            <a:endParaRPr lang="en-US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14678" y="142852"/>
            <a:ext cx="2571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000" dirty="0" smtClean="0"/>
              <a:t>So what?</a:t>
            </a:r>
            <a:endParaRPr lang="en-US" sz="4000" dirty="0"/>
          </a:p>
        </p:txBody>
      </p:sp>
      <p:pic>
        <p:nvPicPr>
          <p:cNvPr id="66562" name="Picture 2" descr="Image result for pollinated frui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00438"/>
            <a:ext cx="3505136" cy="2500330"/>
          </a:xfrm>
          <a:prstGeom prst="rect">
            <a:avLst/>
          </a:prstGeom>
          <a:noFill/>
        </p:spPr>
      </p:pic>
      <p:pic>
        <p:nvPicPr>
          <p:cNvPr id="66564" name="Picture 4" descr="Image result for pumpkins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1934" y="3429000"/>
            <a:ext cx="4619614" cy="3077374"/>
          </a:xfrm>
          <a:prstGeom prst="rect">
            <a:avLst/>
          </a:prstGeom>
          <a:noFill/>
        </p:spPr>
      </p:pic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57290" y="928670"/>
            <a:ext cx="5786478" cy="2400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6215082"/>
            <a:ext cx="3929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Pollinators needed for these.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apple blossom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500042"/>
            <a:ext cx="2928958" cy="2928958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928670"/>
            <a:ext cx="4000528" cy="3022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4143380"/>
            <a:ext cx="3022106" cy="204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071934" y="285728"/>
            <a:ext cx="4643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 smtClean="0"/>
              <a:t>From flowers come fruit....</a:t>
            </a:r>
            <a:endParaRPr lang="en-US" sz="3200" dirty="0"/>
          </a:p>
        </p:txBody>
      </p:sp>
      <p:pic>
        <p:nvPicPr>
          <p:cNvPr id="2056" name="Picture 8" descr="Image result for cotton plants pollinated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0562" y="4286256"/>
            <a:ext cx="3446394" cy="228601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072462" y="4786322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Cotton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14480" y="3000372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Apple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2910" y="6429396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Pumpkin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429520" y="1071546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Strawberry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1033</TotalTime>
  <Words>1056</Words>
  <Application>Microsoft Office PowerPoint</Application>
  <PresentationFormat>On-screen Show (4:3)</PresentationFormat>
  <Paragraphs>162</Paragraphs>
  <Slides>42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Slide 1</vt:lpstr>
      <vt:lpstr>Slide 2</vt:lpstr>
      <vt:lpstr>Slide 3</vt:lpstr>
      <vt:lpstr>Slide 4</vt:lpstr>
      <vt:lpstr>Pollinators!</vt:lpstr>
      <vt:lpstr>Slide 6</vt:lpstr>
      <vt:lpstr>Bees!!</vt:lpstr>
      <vt:lpstr>Slide 8</vt:lpstr>
      <vt:lpstr>Slide 9</vt:lpstr>
      <vt:lpstr>Slide 10</vt:lpstr>
      <vt:lpstr>Slide 11</vt:lpstr>
      <vt:lpstr>Slide 12</vt:lpstr>
      <vt:lpstr>What can we do???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St. Patrick’s N.S.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Brian Stack</dc:creator>
  <cp:lastModifiedBy>User</cp:lastModifiedBy>
  <cp:revision>229</cp:revision>
  <dcterms:created xsi:type="dcterms:W3CDTF">2018-11-14T11:52:30Z</dcterms:created>
  <dcterms:modified xsi:type="dcterms:W3CDTF">2021-03-14T17:50:11Z</dcterms:modified>
</cp:coreProperties>
</file>